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0" r:id="rId3"/>
    <p:sldId id="271" r:id="rId4"/>
    <p:sldId id="275" r:id="rId5"/>
    <p:sldId id="273" r:id="rId6"/>
    <p:sldId id="292" r:id="rId7"/>
    <p:sldId id="299" r:id="rId8"/>
    <p:sldId id="283" r:id="rId9"/>
    <p:sldId id="300" r:id="rId10"/>
    <p:sldId id="294" r:id="rId11"/>
  </p:sldIdLst>
  <p:sldSz cx="12192000" cy="6858000"/>
  <p:notesSz cx="6858000" cy="9144000"/>
  <p:embeddedFontLst>
    <p:embeddedFont>
      <p:font typeface="나눔고딕" panose="020D0604000000000000" pitchFamily="50" charset="-127"/>
      <p:regular r:id="rId12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FF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8D661-F6EB-BCB5-7411-83D0E2D3EA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F2C7A3-2D39-D83E-A0B3-5E22CA2C97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89F124-2A02-0557-FCF3-C5F0C160F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1394C-8600-80BD-8C7F-67F36D273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C15826-835A-CFCE-113B-518DACE02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67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A56C3C-73F6-B76D-5417-7359ED96D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EE8FFF-FF66-B829-5F02-B5C115666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B04FF8-F3F0-24C1-D1C1-ECFE6E722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6889B8-E478-171E-D714-7949ABE3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27EFFC-397E-ADD9-8DC6-3CCC40E6F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201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3F64C-8186-76CB-4F72-6036F00DEE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B1FBD3-FA43-6447-ABFC-049A9455F6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B35ED4-9E31-74AC-B589-507D9C981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064A58-7E69-A872-467B-C27595A55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394D73-C1C6-F5C2-636A-902D89534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20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74F1CF-3509-09CB-5D4B-177F5E23C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56E974-BC49-7A16-5ECE-CFAB60ABA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5176C1-46F7-588F-83DB-DA622083C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3AAED3-3107-3DB8-4D8F-EDF9B7AD8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5326E8-A346-8A43-0CE2-390111C92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722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5D7DB6-A394-F33B-2D6D-FD4EBDF6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D77E46-4D70-CB03-97DC-613504D68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AEFF17-C014-790A-7927-74486FFDA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D39B20-6FE0-8360-9E05-36344B88C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C61EA6-9845-C24B-6956-9E754E6E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75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93BD31-AF9E-05E4-B063-CA6189095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00B098-35FE-D2C0-DB66-ACB65081B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8F77D1-B9F1-7495-A5B7-55B29461A3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F942A2-1C5C-B854-710E-E5C1B8F30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074040-6F2B-1F41-FB75-78FA99848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D2BA3C-5369-8F85-B401-8B151C2BE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874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531881-6709-6CA8-EFB1-A5B48927A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BEB46D-3796-F33F-AFD3-A89D7ED21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2B9F37-5574-A095-8D9D-1AC5EC0F7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DE432EA-ACC2-1986-68E5-2B55736F7C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43509E9-7EAA-DCC5-0E9A-D6C2EEFFAE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6F448C7-308A-D6F3-E257-B42F5DE2B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8B08D25-EDBC-82D3-BB91-11CADDE3E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998326-D8C3-6077-D0D8-536EF8E03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8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065B19-DAE5-ACB7-FD41-F6AC753B2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AFAE5C3-C82B-27E8-55FF-6D52AF691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B9C157-7D95-ADA7-194E-26CCAFE4B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1EE152-A1A8-5BCB-E827-D54BC6CE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690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E96D706-6149-7E65-C4D0-3505D2663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5D7214-4434-EF2C-098A-030015C05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6BE172-7765-03E7-B146-6D8B9D48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94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3EFA2F-AD81-7C91-85E7-C97E339B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BEED11-5AE7-6B83-3DB1-BC1CE15B1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DD0B9F-B4CA-1D40-0E3B-D5B3E0551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CF7AD1-0D2E-7AEA-39F7-220F0D7ED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684E9B-FE49-4927-6802-15B4C0FAD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45FAF9-4C9D-68E2-7AE5-2B560411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522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5F2C1E-3942-B868-C37A-FCFA56BFB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CAB7B01-A9F1-90CA-28B9-1511D0DE4D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59092D-98B3-BD10-A767-4890818C70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BE90FE-F35C-1691-8616-284E7D79D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12A7D7-F6ED-5638-0108-1AF332B3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593EB7-518E-6519-BF01-1BA2194E8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59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C5912E4-5195-09DC-B81B-969E04947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BF0E13-DB9C-2935-B5C9-082087C0D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816A1E-9E19-4F05-81E4-0EAF9C0A6A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2725F-9B5A-4B82-9A44-2B39725503AE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D1FF93-6E9B-B823-377A-54A0460D4C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78E764-288B-50D9-1FFD-265D669C9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67A4A-4C18-4C2B-B16E-F20DD477C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97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kaggle.com/datasets/emanuellopez/breached-password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hyperlink" Target="https://www.passwordmonster.com/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atrick-wied.at/projects/heatmap-keyboard/" TargetMode="External"/><Relationship Id="rId3" Type="http://schemas.microsoft.com/office/2007/relationships/hdphoto" Target="../media/hdphoto1.wdp"/><Relationship Id="rId7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he Matrix Raining Green Code Backdrop for OBS - Teams, Zoom calls in 4k (720p)">
            <a:hlinkClick r:id="" action="ppaction://media"/>
            <a:extLst>
              <a:ext uri="{FF2B5EF4-FFF2-40B4-BE49-F238E27FC236}">
                <a16:creationId xmlns:a16="http://schemas.microsoft.com/office/drawing/2014/main" id="{C61CDAAD-47B4-41E0-B185-F7A33CCCDF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out="2000"/>
                </p14:media>
              </p:ext>
            </p:extLst>
          </p:nvPr>
        </p:nvPicPr>
        <p:blipFill>
          <a:blip r:embed="rId4">
            <a:lum bright="-40000" contrast="-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03406F-FFC9-183F-614B-7BC5201FF454}"/>
              </a:ext>
            </a:extLst>
          </p:cNvPr>
          <p:cNvSpPr txBox="1"/>
          <p:nvPr/>
        </p:nvSpPr>
        <p:spPr>
          <a:xfrm>
            <a:off x="2396671" y="2321004"/>
            <a:ext cx="739865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66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유출 비밀번호 분석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DC13F8-EE79-C72C-1B04-DD92F247157F}"/>
              </a:ext>
            </a:extLst>
          </p:cNvPr>
          <p:cNvSpPr txBox="1"/>
          <p:nvPr/>
        </p:nvSpPr>
        <p:spPr>
          <a:xfrm>
            <a:off x="2396671" y="3429000"/>
            <a:ext cx="73986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Breached</a:t>
            </a:r>
            <a:r>
              <a:rPr lang="ko-KR" altLang="en-US" sz="32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32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Password</a:t>
            </a:r>
            <a:r>
              <a:rPr lang="ko-KR" altLang="en-US" sz="32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32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Big</a:t>
            </a:r>
            <a:r>
              <a:rPr lang="ko-KR" altLang="en-US" sz="32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32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Data</a:t>
            </a:r>
            <a:r>
              <a:rPr lang="ko-KR" altLang="en-US" sz="32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32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Analysis</a:t>
            </a:r>
            <a:endParaRPr lang="ko-KR" altLang="en-US" sz="3200" b="1" i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2C76A0-B0BA-9B19-AFBF-2231DBCAC68C}"/>
              </a:ext>
            </a:extLst>
          </p:cNvPr>
          <p:cNvSpPr txBox="1"/>
          <p:nvPr/>
        </p:nvSpPr>
        <p:spPr>
          <a:xfrm>
            <a:off x="9167584" y="5719227"/>
            <a:ext cx="29083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201801573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박승환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57C9EF-21F8-45BE-0C0F-EBE39C734D0C}"/>
              </a:ext>
            </a:extLst>
          </p:cNvPr>
          <p:cNvSpPr txBox="1"/>
          <p:nvPr/>
        </p:nvSpPr>
        <p:spPr>
          <a:xfrm>
            <a:off x="9113155" y="6180892"/>
            <a:ext cx="30171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201801910 </a:t>
            </a:r>
            <a:r>
              <a:rPr lang="ko-KR" altLang="en-US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손명근</a:t>
            </a:r>
            <a:endParaRPr lang="ko-KR" altLang="en-US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0549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EBEA0A-78A9-705E-16BD-361E23643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73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FD58C5-5DFF-3A3E-30A4-096C49C9E37A}"/>
              </a:ext>
            </a:extLst>
          </p:cNvPr>
          <p:cNvSpPr txBox="1"/>
          <p:nvPr/>
        </p:nvSpPr>
        <p:spPr>
          <a:xfrm>
            <a:off x="435499" y="320119"/>
            <a:ext cx="106008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A2AA47-8957-1419-3505-84C4BCB1E973}"/>
              </a:ext>
            </a:extLst>
          </p:cNvPr>
          <p:cNvSpPr txBox="1"/>
          <p:nvPr/>
        </p:nvSpPr>
        <p:spPr>
          <a:xfrm>
            <a:off x="1820389" y="455729"/>
            <a:ext cx="48020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패스워드 보안 </a:t>
            </a:r>
            <a:r>
              <a:rPr lang="ko-KR" altLang="en-US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스펙업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효율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CEA2CD-D608-86EC-0E17-8B33A7FFFDCA}"/>
              </a:ext>
            </a:extLst>
          </p:cNvPr>
          <p:cNvSpPr txBox="1"/>
          <p:nvPr/>
        </p:nvSpPr>
        <p:spPr>
          <a:xfrm>
            <a:off x="572415" y="1102060"/>
            <a:ext cx="7820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길이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11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 이상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기본적으로 </a:t>
            </a:r>
            <a:r>
              <a:rPr lang="en-US" altLang="ko-KR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  <a:r>
              <a:rPr lang="ko-KR" altLang="en-US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 이상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넘기는 것이 중요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01622E-00C7-76D4-C5CB-0D75B8B10D99}"/>
              </a:ext>
            </a:extLst>
          </p:cNvPr>
          <p:cNvSpPr txBox="1"/>
          <p:nvPr/>
        </p:nvSpPr>
        <p:spPr>
          <a:xfrm>
            <a:off x="572414" y="1554833"/>
            <a:ext cx="6587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특수문자</a:t>
            </a:r>
            <a:r>
              <a:rPr lang="en-US" altLang="ko-KR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포함만으로도 상위 </a:t>
            </a:r>
            <a:r>
              <a:rPr lang="en-US" altLang="ko-KR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5.7%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211064-49EF-A3B2-CF7E-B6E7176953D3}"/>
              </a:ext>
            </a:extLst>
          </p:cNvPr>
          <p:cNvSpPr txBox="1"/>
          <p:nvPr/>
        </p:nvSpPr>
        <p:spPr>
          <a:xfrm>
            <a:off x="1021904" y="2059607"/>
            <a:ext cx="6587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 이상만 쓰더라도 상위 </a:t>
            </a:r>
            <a:r>
              <a:rPr lang="en-US" altLang="ko-KR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1.5%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270CA5-6D38-C9C5-1EB9-30306CE0C620}"/>
              </a:ext>
            </a:extLst>
          </p:cNvPr>
          <p:cNvSpPr txBox="1"/>
          <p:nvPr/>
        </p:nvSpPr>
        <p:spPr>
          <a:xfrm>
            <a:off x="1021904" y="2613520"/>
            <a:ext cx="6587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_   .    !    @  -  </a:t>
            </a:r>
            <a:r>
              <a:rPr lang="ko-KR" altLang="en-US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피한다면 특수문자 면에서는 종결</a:t>
            </a:r>
            <a:endParaRPr lang="en-US" altLang="ko-KR" b="1" dirty="0">
              <a:solidFill>
                <a:srgbClr val="FF7C8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623916-A30F-1FC1-15D9-C6F1D6B4C625}"/>
              </a:ext>
            </a:extLst>
          </p:cNvPr>
          <p:cNvSpPr txBox="1"/>
          <p:nvPr/>
        </p:nvSpPr>
        <p:spPr>
          <a:xfrm>
            <a:off x="572414" y="3100059"/>
            <a:ext cx="7820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Straight Pattern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및 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Repeat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패턴은 피하는 것이 매우 중요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B73ED1-6705-97E0-81D4-2934B9D20C9A}"/>
              </a:ext>
            </a:extLst>
          </p:cNvPr>
          <p:cNvSpPr txBox="1"/>
          <p:nvPr/>
        </p:nvSpPr>
        <p:spPr>
          <a:xfrm>
            <a:off x="572414" y="3583426"/>
            <a:ext cx="7820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“password”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같은 특정 단어들은 꼭 피하는 것 중요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1754CC-53BC-16B0-E93C-A5AAC4636B1B}"/>
              </a:ext>
            </a:extLst>
          </p:cNvPr>
          <p:cNvSpPr txBox="1"/>
          <p:nvPr/>
        </p:nvSpPr>
        <p:spPr>
          <a:xfrm>
            <a:off x="572414" y="4066793"/>
            <a:ext cx="103755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이러한 나타난 패턴들은 이 부분만 저격하는 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Brute Force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 가능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특수문자와 같은 요소들이 능력을 발휘 못할 가능성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2E9E39C-022D-EDB1-224C-0D58E108C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513" y="728446"/>
            <a:ext cx="4645039" cy="3770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C73CDAF-DDAE-AAAF-DBE5-F2C3B35ED06F}"/>
              </a:ext>
            </a:extLst>
          </p:cNvPr>
          <p:cNvSpPr txBox="1"/>
          <p:nvPr/>
        </p:nvSpPr>
        <p:spPr>
          <a:xfrm>
            <a:off x="7235513" y="4830256"/>
            <a:ext cx="48020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해당 가이드라인을 따른다면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C6CF08-D768-83E8-EA3D-E268290A4DEC}"/>
              </a:ext>
            </a:extLst>
          </p:cNvPr>
          <p:cNvSpPr txBox="1"/>
          <p:nvPr/>
        </p:nvSpPr>
        <p:spPr>
          <a:xfrm>
            <a:off x="7235513" y="5355635"/>
            <a:ext cx="48020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상위 </a:t>
            </a:r>
            <a:r>
              <a:rPr lang="en-US" altLang="ko-KR" sz="2400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0.2%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</a:t>
            </a:r>
            <a:r>
              <a:rPr lang="ko-KR" altLang="en-US" sz="2400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비밀번호 생성 가능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EF9B0A06-92B1-55E1-F9C9-82812D6396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90" t="31075" r="16370" b="12848"/>
          <a:stretch/>
        </p:blipFill>
        <p:spPr bwMode="auto">
          <a:xfrm>
            <a:off x="402458" y="4986440"/>
            <a:ext cx="3313399" cy="145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1BA04F27-1E30-8617-F1CF-53BC55D41B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4" t="32448" r="20124" b="10026"/>
          <a:stretch/>
        </p:blipFill>
        <p:spPr bwMode="auto">
          <a:xfrm>
            <a:off x="3833721" y="4994857"/>
            <a:ext cx="2969662" cy="1431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127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EBEA0A-78A9-705E-16BD-361E23643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73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FD58C5-5DFF-3A3E-30A4-096C49C9E37A}"/>
              </a:ext>
            </a:extLst>
          </p:cNvPr>
          <p:cNvSpPr txBox="1"/>
          <p:nvPr/>
        </p:nvSpPr>
        <p:spPr>
          <a:xfrm>
            <a:off x="270328" y="321714"/>
            <a:ext cx="505641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리마인드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9174CC-92A5-41E3-E4F7-ECBAE2F3A7EF}"/>
              </a:ext>
            </a:extLst>
          </p:cNvPr>
          <p:cNvSpPr txBox="1"/>
          <p:nvPr/>
        </p:nvSpPr>
        <p:spPr>
          <a:xfrm>
            <a:off x="1537153" y="2951946"/>
            <a:ext cx="91176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데이터셋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Breached Password </a:t>
            </a: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(384,153,427 data, 9.64GB, txt file)</a:t>
            </a:r>
            <a:endParaRPr lang="ko-KR" altLang="en-US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7D3C37D-557D-47CB-ACBC-27909568E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8660" y="1380902"/>
            <a:ext cx="6772908" cy="149563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B30140B-4FA7-2E5C-548A-02EC3D02DF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1685" y="1380902"/>
            <a:ext cx="2896004" cy="14956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414815-7CAF-BF06-CAAE-72078A9D0417}"/>
              </a:ext>
            </a:extLst>
          </p:cNvPr>
          <p:cNvSpPr txBox="1"/>
          <p:nvPr/>
        </p:nvSpPr>
        <p:spPr>
          <a:xfrm>
            <a:off x="3145330" y="2543101"/>
            <a:ext cx="88795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hlinkClick r:id="rId6"/>
              </a:rPr>
              <a:t>https://www.kaggle.com/datasets/emanuellopez/breached-passwords</a:t>
            </a:r>
            <a:endParaRPr lang="en-US" altLang="ko-KR" sz="1400" b="1" dirty="0"/>
          </a:p>
          <a:p>
            <a:pPr algn="ctr"/>
            <a:endParaRPr lang="ko-KR" altLang="en-US" sz="1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C69E5F-0E50-B47F-263F-BAEDCFD50B64}"/>
              </a:ext>
            </a:extLst>
          </p:cNvPr>
          <p:cNvSpPr txBox="1"/>
          <p:nvPr/>
        </p:nvSpPr>
        <p:spPr>
          <a:xfrm>
            <a:off x="795564" y="4257438"/>
            <a:ext cx="1060087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4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안전하면서도 실용성이 있는 비밀번호는 </a:t>
            </a:r>
            <a:endParaRPr lang="en-US" altLang="ko-KR" sz="4400" b="1" i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44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어떻게 하면 설정할 수 있을까</a:t>
            </a:r>
            <a:r>
              <a:rPr lang="en-US" altLang="ko-KR" sz="4400" b="1" i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lang="ko-KR" altLang="en-US" sz="4400" b="1" i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A55C4C-D157-E642-C351-DC40BADD45AD}"/>
              </a:ext>
            </a:extLst>
          </p:cNvPr>
          <p:cNvSpPr txBox="1"/>
          <p:nvPr/>
        </p:nvSpPr>
        <p:spPr>
          <a:xfrm>
            <a:off x="795564" y="5709383"/>
            <a:ext cx="106008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→ 유출 데이터를 분석하고</a:t>
            </a:r>
            <a:r>
              <a:rPr lang="en-US" altLang="ko-KR" sz="24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4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안전하면서도 실용적인 영역을 찾아보자</a:t>
            </a:r>
          </a:p>
        </p:txBody>
      </p:sp>
    </p:spTree>
    <p:extLst>
      <p:ext uri="{BB962C8B-B14F-4D97-AF65-F5344CB8AC3E}">
        <p14:creationId xmlns:p14="http://schemas.microsoft.com/office/powerpoint/2010/main" val="356569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EBEA0A-78A9-705E-16BD-361E23643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73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FD58C5-5DFF-3A3E-30A4-096C49C9E37A}"/>
              </a:ext>
            </a:extLst>
          </p:cNvPr>
          <p:cNvSpPr txBox="1"/>
          <p:nvPr/>
        </p:nvSpPr>
        <p:spPr>
          <a:xfrm>
            <a:off x="338486" y="342306"/>
            <a:ext cx="106008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호출 및 </a:t>
            </a:r>
            <a:r>
              <a:rPr lang="ko-KR" altLang="en-US" sz="36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전처리</a:t>
            </a:r>
            <a:endParaRPr lang="ko-KR" altLang="en-US" sz="36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2D595F-6EF8-1F9F-0ABF-F0A7AAE63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246" y="2077044"/>
            <a:ext cx="5353050" cy="443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5F04D1-5C37-736B-D4BF-6535156129F1}"/>
              </a:ext>
            </a:extLst>
          </p:cNvPr>
          <p:cNvSpPr txBox="1"/>
          <p:nvPr/>
        </p:nvSpPr>
        <p:spPr>
          <a:xfrm>
            <a:off x="4885418" y="1370107"/>
            <a:ext cx="84817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txt </a:t>
            </a:r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파일 내 </a:t>
            </a:r>
            <a:r>
              <a:rPr lang="ko-KR" altLang="en-US" sz="20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구분자</a:t>
            </a:r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(\n) </a:t>
            </a:r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처리</a:t>
            </a:r>
            <a:r>
              <a:rPr lang="en-US" altLang="ko-KR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불필요한 </a:t>
            </a:r>
            <a:r>
              <a:rPr lang="ko-KR" altLang="en-US" sz="20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타언어</a:t>
            </a:r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제거</a:t>
            </a:r>
            <a:r>
              <a:rPr lang="en-US" altLang="ko-KR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이상치 제거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6154AA0E-9BA7-674E-CEC0-54953069B8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18" r="80619" b="10341"/>
          <a:stretch/>
        </p:blipFill>
        <p:spPr bwMode="auto">
          <a:xfrm>
            <a:off x="827643" y="3391436"/>
            <a:ext cx="4232399" cy="132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62F56B-7FF6-E1F3-E2DC-00DBEF10B0F5}"/>
              </a:ext>
            </a:extLst>
          </p:cNvPr>
          <p:cNvSpPr txBox="1"/>
          <p:nvPr/>
        </p:nvSpPr>
        <p:spPr>
          <a:xfrm>
            <a:off x="874486" y="2032532"/>
            <a:ext cx="448627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  3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억 </a:t>
            </a:r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천만개의 데이터를 </a:t>
            </a:r>
            <a:r>
              <a:rPr lang="en-US" altLang="ko-KR" sz="1600" b="1" dirty="0" err="1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dask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진행하기에는 </a:t>
            </a:r>
            <a:endParaRPr lang="en-US" altLang="ko-KR" sz="1600" b="1" dirty="0">
              <a:solidFill>
                <a:srgbClr val="FF7C8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600" b="1" dirty="0" err="1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전처리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및 시각화 진행에 너무 큰 시간이 소요되어</a:t>
            </a:r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</a:p>
          <a:p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천만개로 줄여 진행하게 되었다</a:t>
            </a:r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endParaRPr lang="ko-KR" altLang="en-US" sz="1600" b="1" dirty="0">
              <a:solidFill>
                <a:srgbClr val="FF7C8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67234E-86F6-3C9D-2203-9535F7196E9F}"/>
              </a:ext>
            </a:extLst>
          </p:cNvPr>
          <p:cNvSpPr txBox="1"/>
          <p:nvPr/>
        </p:nvSpPr>
        <p:spPr>
          <a:xfrm>
            <a:off x="214661" y="5213260"/>
            <a:ext cx="58059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진행 후 메모리 쇼트 나고</a:t>
            </a:r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자고 일어나도 메모리 쇼트 나고 반복</a:t>
            </a:r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…</a:t>
            </a:r>
            <a:endParaRPr lang="ko-KR" altLang="en-US" sz="1600" b="1" dirty="0">
              <a:solidFill>
                <a:srgbClr val="FF7C8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4446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EBEA0A-78A9-705E-16BD-361E23643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54006"/>
            <a:ext cx="12192000" cy="6873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FD58C5-5DFF-3A3E-30A4-096C49C9E37A}"/>
              </a:ext>
            </a:extLst>
          </p:cNvPr>
          <p:cNvSpPr txBox="1"/>
          <p:nvPr/>
        </p:nvSpPr>
        <p:spPr>
          <a:xfrm>
            <a:off x="435499" y="320119"/>
            <a:ext cx="106008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특징 추출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1B32ED-546E-9ECA-CF84-4B40ED045604}"/>
              </a:ext>
            </a:extLst>
          </p:cNvPr>
          <p:cNvSpPr txBox="1"/>
          <p:nvPr/>
        </p:nvSpPr>
        <p:spPr>
          <a:xfrm>
            <a:off x="968866" y="5095523"/>
            <a:ext cx="54790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길이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(length)</a:t>
            </a:r>
          </a:p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숫자로만 구성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is_numeric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문자로만 구성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is_alphabetic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특수문자 존재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has_special_char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676C90-F502-C8B5-B51A-7B0654B519A8}"/>
              </a:ext>
            </a:extLst>
          </p:cNvPr>
          <p:cNvSpPr txBox="1"/>
          <p:nvPr/>
        </p:nvSpPr>
        <p:spPr>
          <a:xfrm>
            <a:off x="6447938" y="5095523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특수문자 개수 및 종류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비밀번호 패턴 타입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pattern_type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대소문자포함여부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upper_and_lower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사전 단어 포함 여부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914C6A9-A787-188E-93B5-7477D3EBAF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900" y="1077227"/>
            <a:ext cx="10200199" cy="385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869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EBEA0A-78A9-705E-16BD-361E23643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73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FD58C5-5DFF-3A3E-30A4-096C49C9E37A}"/>
              </a:ext>
            </a:extLst>
          </p:cNvPr>
          <p:cNvSpPr txBox="1"/>
          <p:nvPr/>
        </p:nvSpPr>
        <p:spPr>
          <a:xfrm>
            <a:off x="435499" y="320119"/>
            <a:ext cx="106008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EDA</a:t>
            </a:r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탐색적 분석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1B32ED-546E-9ECA-CF84-4B40ED045604}"/>
              </a:ext>
            </a:extLst>
          </p:cNvPr>
          <p:cNvSpPr txBox="1"/>
          <p:nvPr/>
        </p:nvSpPr>
        <p:spPr>
          <a:xfrm>
            <a:off x="846377" y="5082247"/>
            <a:ext cx="726073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password 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구성 비율 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숫자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문자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숫자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+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문자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+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특수문자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5FFF19-C796-A9CC-45C4-5F73293912DB}"/>
              </a:ext>
            </a:extLst>
          </p:cNvPr>
          <p:cNvSpPr txBox="1"/>
          <p:nvPr/>
        </p:nvSpPr>
        <p:spPr>
          <a:xfrm>
            <a:off x="853621" y="5643597"/>
            <a:ext cx="43525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유출 데이터에서 숫자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문자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특수문자를 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모두 포함한 것은 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5.7%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뿐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!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1CEADFB-80F0-1900-55AE-205DD6D2A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35" y="1286569"/>
            <a:ext cx="4722516" cy="347555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C434781-DE16-AAD7-7563-E1987E42C0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851" y="1249305"/>
            <a:ext cx="4483172" cy="34385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330925-15E5-A7CF-670A-D43657C2E446}"/>
              </a:ext>
            </a:extLst>
          </p:cNvPr>
          <p:cNvSpPr txBox="1"/>
          <p:nvPr/>
        </p:nvSpPr>
        <p:spPr>
          <a:xfrm>
            <a:off x="6800851" y="5082247"/>
            <a:ext cx="73769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5.7%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내에서도 특수 문자 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비율은</a:t>
            </a:r>
            <a:r>
              <a:rPr lang="ko-KR" altLang="en-US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72.4%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C28F07-B96F-1844-0AB7-CC24C2E3392F}"/>
              </a:ext>
            </a:extLst>
          </p:cNvPr>
          <p:cNvSpPr txBox="1"/>
          <p:nvPr/>
        </p:nvSpPr>
        <p:spPr>
          <a:xfrm>
            <a:off x="6050191" y="5643597"/>
            <a:ext cx="91254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 문자 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 이상 포함하는 데이터는 </a:t>
            </a:r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천만 개 중  약</a:t>
            </a:r>
            <a:r>
              <a:rPr lang="ko-KR" altLang="en-US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1.5%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9436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EBEA0A-78A9-705E-16BD-361E23643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734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5FFF19-C796-A9CC-45C4-5F73293912DB}"/>
              </a:ext>
            </a:extLst>
          </p:cNvPr>
          <p:cNvSpPr txBox="1"/>
          <p:nvPr/>
        </p:nvSpPr>
        <p:spPr>
          <a:xfrm>
            <a:off x="435499" y="1419528"/>
            <a:ext cx="123181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secure is Your Password?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에서 해킹에 걸리는 시간별 강도를 설정</a:t>
            </a:r>
            <a:endParaRPr lang="en-US" altLang="ko-KR" sz="16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50BA0F-E4A7-E2CC-EB19-42B346C41E8B}"/>
              </a:ext>
            </a:extLst>
          </p:cNvPr>
          <p:cNvSpPr txBox="1"/>
          <p:nvPr/>
        </p:nvSpPr>
        <p:spPr>
          <a:xfrm>
            <a:off x="435499" y="1887191"/>
            <a:ext cx="77216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Strong, Middle, Weak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으로 구분하는 자체 알고리즘 제작</a:t>
            </a:r>
            <a:endParaRPr lang="en-US" altLang="ko-KR" sz="16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ACB3E6-8EAA-01B5-CCEB-1AA9C1144D0C}"/>
              </a:ext>
            </a:extLst>
          </p:cNvPr>
          <p:cNvSpPr txBox="1"/>
          <p:nvPr/>
        </p:nvSpPr>
        <p:spPr>
          <a:xfrm>
            <a:off x="435499" y="2340594"/>
            <a:ext cx="71809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알고리즘 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(</a:t>
            </a:r>
            <a:r>
              <a:rPr lang="ko-KR" altLang="en-US" sz="16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영단어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특수문자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패턴 유무 및 길이 조건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0806F4A2-81B1-426A-B41A-386157D03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62" y="3089351"/>
            <a:ext cx="5566138" cy="2875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EA02C4D-D71F-276A-EB73-DA78C697F703}"/>
              </a:ext>
            </a:extLst>
          </p:cNvPr>
          <p:cNvSpPr txBox="1"/>
          <p:nvPr/>
        </p:nvSpPr>
        <p:spPr>
          <a:xfrm>
            <a:off x="107547" y="6449817"/>
            <a:ext cx="10510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참고 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BF5690-D85D-1E60-799A-1DC1FE3331AA}"/>
              </a:ext>
            </a:extLst>
          </p:cNvPr>
          <p:cNvSpPr txBox="1"/>
          <p:nvPr/>
        </p:nvSpPr>
        <p:spPr>
          <a:xfrm>
            <a:off x="711994" y="6449817"/>
            <a:ext cx="31075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hlinkClick r:id="rId5"/>
              </a:rPr>
              <a:t>https://www.passwordmonster.com/</a:t>
            </a:r>
            <a:endParaRPr lang="en-US" altLang="ko-KR" sz="1400" dirty="0"/>
          </a:p>
          <a:p>
            <a:endParaRPr lang="ko-KR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F59B40-F3F8-187E-8711-F9D97399AB46}"/>
              </a:ext>
            </a:extLst>
          </p:cNvPr>
          <p:cNvSpPr txBox="1"/>
          <p:nvPr/>
        </p:nvSpPr>
        <p:spPr>
          <a:xfrm>
            <a:off x="435499" y="320119"/>
            <a:ext cx="106008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EDA</a:t>
            </a:r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탐색적 분석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147494-9061-0638-5578-977782235C4C}"/>
              </a:ext>
            </a:extLst>
          </p:cNvPr>
          <p:cNvSpPr txBox="1"/>
          <p:nvPr/>
        </p:nvSpPr>
        <p:spPr>
          <a:xfrm>
            <a:off x="7371863" y="4182666"/>
            <a:ext cx="29877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Strong – 5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년 이상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D531A0-0387-6A1F-FCA1-9C241B016C5A}"/>
              </a:ext>
            </a:extLst>
          </p:cNvPr>
          <p:cNvSpPr txBox="1"/>
          <p:nvPr/>
        </p:nvSpPr>
        <p:spPr>
          <a:xfrm>
            <a:off x="7357348" y="4926044"/>
            <a:ext cx="29877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Middle – 1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달 이상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B26E34-4B65-2EDB-BEBD-7AD0A1004590}"/>
              </a:ext>
            </a:extLst>
          </p:cNvPr>
          <p:cNvSpPr txBox="1"/>
          <p:nvPr/>
        </p:nvSpPr>
        <p:spPr>
          <a:xfrm>
            <a:off x="7371863" y="5820014"/>
            <a:ext cx="29587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Weak –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거의 즉시</a:t>
            </a:r>
            <a:endParaRPr lang="en-US" altLang="ko-KR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411AB2-3229-48DB-1295-8ECD5693A99F}"/>
              </a:ext>
            </a:extLst>
          </p:cNvPr>
          <p:cNvSpPr txBox="1"/>
          <p:nvPr/>
        </p:nvSpPr>
        <p:spPr>
          <a:xfrm>
            <a:off x="7663580" y="4548093"/>
            <a:ext cx="59603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Strong </a:t>
            </a:r>
            <a:r>
              <a:rPr lang="ko-KR" altLang="en-US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레벨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중 유출된 것은 약 </a:t>
            </a:r>
            <a:r>
              <a:rPr lang="en-US" altLang="ko-KR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1.5%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AEE634-109F-D40A-F6F8-EF9C10C87594}"/>
              </a:ext>
            </a:extLst>
          </p:cNvPr>
          <p:cNvSpPr txBox="1"/>
          <p:nvPr/>
        </p:nvSpPr>
        <p:spPr>
          <a:xfrm>
            <a:off x="7663580" y="5364410"/>
            <a:ext cx="6135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Middle </a:t>
            </a:r>
            <a:r>
              <a:rPr lang="ko-KR" altLang="en-US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레벨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중 유출된 것은 약 </a:t>
            </a:r>
            <a:r>
              <a:rPr lang="en-US" altLang="ko-KR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3.9%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EAC290-C370-E5DE-5F37-2145CEA3CCDE}"/>
              </a:ext>
            </a:extLst>
          </p:cNvPr>
          <p:cNvSpPr txBox="1"/>
          <p:nvPr/>
        </p:nvSpPr>
        <p:spPr>
          <a:xfrm>
            <a:off x="7663580" y="6189346"/>
            <a:ext cx="6135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Weak </a:t>
            </a:r>
            <a:r>
              <a:rPr lang="ko-KR" altLang="en-US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레벨 </a:t>
            </a:r>
            <a:r>
              <a: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 유출된 것은 약 </a:t>
            </a:r>
            <a:r>
              <a:rPr lang="en-US" altLang="ko-KR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94.6%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76A316B3-9EF3-2E9D-6539-4F99F7916E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4597" y="298717"/>
            <a:ext cx="4637749" cy="374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32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EBEA0A-78A9-705E-16BD-361E23643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73440"/>
          </a:xfrm>
          <a:prstGeom prst="rect">
            <a:avLst/>
          </a:prstGeom>
        </p:spPr>
      </p:pic>
      <p:pic>
        <p:nvPicPr>
          <p:cNvPr id="31748" name="Picture 4">
            <a:extLst>
              <a:ext uri="{FF2B5EF4-FFF2-40B4-BE49-F238E27FC236}">
                <a16:creationId xmlns:a16="http://schemas.microsoft.com/office/drawing/2014/main" id="{65CF7FF9-12BD-754C-8DA9-E4B445C2B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443" y="1203170"/>
            <a:ext cx="2462039" cy="3037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750" name="Picture 6">
            <a:extLst>
              <a:ext uri="{FF2B5EF4-FFF2-40B4-BE49-F238E27FC236}">
                <a16:creationId xmlns:a16="http://schemas.microsoft.com/office/drawing/2014/main" id="{9A3ED5B8-F09D-7502-4E37-9FF5EC198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9402" y="1203170"/>
            <a:ext cx="2060973" cy="3037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F21E4D-4D33-5DE1-1433-550223C367CF}"/>
              </a:ext>
            </a:extLst>
          </p:cNvPr>
          <p:cNvSpPr txBox="1"/>
          <p:nvPr/>
        </p:nvSpPr>
        <p:spPr>
          <a:xfrm>
            <a:off x="661625" y="1069458"/>
            <a:ext cx="39765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zxcvbn</a:t>
            </a:r>
            <a:r>
              <a:rPr lang="en-US" altLang="ko-KR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라이브러리 사용</a:t>
            </a:r>
            <a:endParaRPr lang="en-US" altLang="ko-KR" sz="28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B6156F-ADF0-923A-0F02-C9C1B75F0B8D}"/>
              </a:ext>
            </a:extLst>
          </p:cNvPr>
          <p:cNvSpPr txBox="1"/>
          <p:nvPr/>
        </p:nvSpPr>
        <p:spPr>
          <a:xfrm>
            <a:off x="6890443" y="751556"/>
            <a:ext cx="16336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Very</a:t>
            </a:r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Strong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A43403-3613-EC63-59D7-EB0923B6801C}"/>
              </a:ext>
            </a:extLst>
          </p:cNvPr>
          <p:cNvSpPr txBox="1"/>
          <p:nvPr/>
        </p:nvSpPr>
        <p:spPr>
          <a:xfrm>
            <a:off x="9469402" y="751556"/>
            <a:ext cx="1017371" cy="39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Strong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FB0C87-F9EF-DA20-9BCB-97E1AB701A17}"/>
              </a:ext>
            </a:extLst>
          </p:cNvPr>
          <p:cNvSpPr txBox="1"/>
          <p:nvPr/>
        </p:nvSpPr>
        <p:spPr>
          <a:xfrm>
            <a:off x="679608" y="5724118"/>
            <a:ext cx="74201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영어사전 단어 분석에 있어서는 외부 라이브러리 활용</a:t>
            </a:r>
            <a:endParaRPr lang="en-US" altLang="ko-KR" sz="2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26DA07-D398-ABDB-1862-673C7DB010C4}"/>
              </a:ext>
            </a:extLst>
          </p:cNvPr>
          <p:cNvSpPr txBox="1"/>
          <p:nvPr/>
        </p:nvSpPr>
        <p:spPr>
          <a:xfrm>
            <a:off x="700506" y="6247338"/>
            <a:ext cx="6701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직접 단어 기준을 불러오고 처리하는데 무리</a:t>
            </a:r>
            <a:endParaRPr lang="en-US" altLang="ko-KR" sz="2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4EF3B0-11B6-1497-4541-C8E3D541F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08" y="1680694"/>
            <a:ext cx="5263992" cy="3940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979439-5532-D172-842B-136BAA25AD5A}"/>
              </a:ext>
            </a:extLst>
          </p:cNvPr>
          <p:cNvSpPr txBox="1"/>
          <p:nvPr/>
        </p:nvSpPr>
        <p:spPr>
          <a:xfrm>
            <a:off x="435499" y="320119"/>
            <a:ext cx="62415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EDA</a:t>
            </a:r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탐색적 분석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C44CF001-F46C-88A9-C18D-F3F68B4C3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443" y="4377769"/>
            <a:ext cx="4633605" cy="2375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562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EBEA0A-78A9-705E-16BD-361E23643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73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FD58C5-5DFF-3A3E-30A4-096C49C9E37A}"/>
              </a:ext>
            </a:extLst>
          </p:cNvPr>
          <p:cNvSpPr txBox="1"/>
          <p:nvPr/>
        </p:nvSpPr>
        <p:spPr>
          <a:xfrm>
            <a:off x="435499" y="320119"/>
            <a:ext cx="106008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시각화 결과 </a:t>
            </a:r>
            <a:r>
              <a:rPr lang="en-US" altLang="ko-KR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패스워드 </a:t>
            </a:r>
            <a:r>
              <a:rPr lang="ko-KR" altLang="en-US" sz="36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히트맵</a:t>
            </a:r>
            <a:endParaRPr lang="ko-KR" altLang="en-US" sz="36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5640EF8C-E6A9-62F3-5DC4-66E229D95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15" y="1326937"/>
            <a:ext cx="3811054" cy="177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269C061A-0FA9-ACC8-AD56-D6A6494BB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491" y="1326937"/>
            <a:ext cx="3811054" cy="177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26C4B81-8A87-2F83-E1CC-6411B19D3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0491" y="3913728"/>
            <a:ext cx="3812793" cy="1771074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D110FDEC-E9E9-DA3C-B2D2-F343649F4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967" y="1326937"/>
            <a:ext cx="3735357" cy="177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3BC26C74-4BBD-2D25-03A9-A5BD6921C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071" y="3913729"/>
            <a:ext cx="3785142" cy="177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754F32-A86C-2F9E-0F9C-CA7BCA1EB684}"/>
              </a:ext>
            </a:extLst>
          </p:cNvPr>
          <p:cNvSpPr txBox="1"/>
          <p:nvPr/>
        </p:nvSpPr>
        <p:spPr>
          <a:xfrm>
            <a:off x="1396845" y="3195041"/>
            <a:ext cx="17513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전체 </a:t>
            </a:r>
            <a:r>
              <a:rPr lang="ko-KR" altLang="en-US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히트맵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41F00-D543-0D45-3F7E-E458E13A89DD}"/>
              </a:ext>
            </a:extLst>
          </p:cNvPr>
          <p:cNvSpPr txBox="1"/>
          <p:nvPr/>
        </p:nvSpPr>
        <p:spPr>
          <a:xfrm>
            <a:off x="4659431" y="3195040"/>
            <a:ext cx="30167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Straight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패턴 </a:t>
            </a:r>
            <a:r>
              <a:rPr lang="ko-KR" altLang="en-US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히트맵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C92202-73E7-88A6-1B8F-050A8F224BE2}"/>
              </a:ext>
            </a:extLst>
          </p:cNvPr>
          <p:cNvSpPr txBox="1"/>
          <p:nvPr/>
        </p:nvSpPr>
        <p:spPr>
          <a:xfrm>
            <a:off x="4659430" y="5814456"/>
            <a:ext cx="29605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Straight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패턴 </a:t>
            </a:r>
            <a:r>
              <a:rPr lang="ko-KR" altLang="en-US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히트맵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DFB3EE-3C5F-E1EB-8C30-17323ADFFBA2}"/>
              </a:ext>
            </a:extLst>
          </p:cNvPr>
          <p:cNvSpPr txBox="1"/>
          <p:nvPr/>
        </p:nvSpPr>
        <p:spPr>
          <a:xfrm>
            <a:off x="4659430" y="6245770"/>
            <a:ext cx="33054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가장 많은 값인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제외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92D0AB-E6BC-E070-4A0D-F3EE6E559715}"/>
              </a:ext>
            </a:extLst>
          </p:cNvPr>
          <p:cNvSpPr txBox="1"/>
          <p:nvPr/>
        </p:nvSpPr>
        <p:spPr>
          <a:xfrm>
            <a:off x="8736131" y="5774581"/>
            <a:ext cx="28731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Repeat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패턴 </a:t>
            </a:r>
            <a:r>
              <a:rPr lang="ko-KR" altLang="en-US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히트맵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FA9A81-2099-BA69-6A07-A77948FEAC05}"/>
              </a:ext>
            </a:extLst>
          </p:cNvPr>
          <p:cNvSpPr txBox="1"/>
          <p:nvPr/>
        </p:nvSpPr>
        <p:spPr>
          <a:xfrm>
            <a:off x="8736130" y="6205895"/>
            <a:ext cx="32731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가장 많은 값인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제외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908C51-CC2C-D816-D265-D1094D047C69}"/>
              </a:ext>
            </a:extLst>
          </p:cNvPr>
          <p:cNvSpPr txBox="1"/>
          <p:nvPr/>
        </p:nvSpPr>
        <p:spPr>
          <a:xfrm>
            <a:off x="8736131" y="3176342"/>
            <a:ext cx="28731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Repeat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패턴 </a:t>
            </a:r>
            <a:r>
              <a:rPr lang="ko-KR" altLang="en-US" sz="24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히트맵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1A5B94-0315-5A6D-B125-ADB6CAEB9337}"/>
              </a:ext>
            </a:extLst>
          </p:cNvPr>
          <p:cNvSpPr txBox="1"/>
          <p:nvPr/>
        </p:nvSpPr>
        <p:spPr>
          <a:xfrm>
            <a:off x="367015" y="4881583"/>
            <a:ext cx="44685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기본적으로 숫자를 애용하는 경향</a:t>
            </a:r>
            <a:endParaRPr lang="en-US" altLang="ko-KR" sz="1600" b="1" dirty="0">
              <a:solidFill>
                <a:srgbClr val="FF7C8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9CAEAD-7FF6-7059-DEB8-1CACC7B22CC5}"/>
              </a:ext>
            </a:extLst>
          </p:cNvPr>
          <p:cNvSpPr txBox="1"/>
          <p:nvPr/>
        </p:nvSpPr>
        <p:spPr>
          <a:xfrm>
            <a:off x="367015" y="4041043"/>
            <a:ext cx="44685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손을 키보드 위에 편하게 놓았을 때</a:t>
            </a:r>
            <a:endParaRPr lang="en-US" altLang="ko-KR" sz="1600" b="1" dirty="0">
              <a:solidFill>
                <a:srgbClr val="FF7C8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 구역 내에서 비밀번호를 생성하는 경향</a:t>
            </a:r>
            <a:endParaRPr lang="en-US" altLang="ko-KR" sz="1600" b="1" dirty="0">
              <a:solidFill>
                <a:srgbClr val="FF7C8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869F6A-8B12-DF97-A75F-C23533E9D868}"/>
              </a:ext>
            </a:extLst>
          </p:cNvPr>
          <p:cNvSpPr txBox="1"/>
          <p:nvPr/>
        </p:nvSpPr>
        <p:spPr>
          <a:xfrm>
            <a:off x="367015" y="5475902"/>
            <a:ext cx="287313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 </a:t>
            </a:r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‘a’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키는 비밀번호 단골 멤버</a:t>
            </a:r>
            <a:endParaRPr lang="en-US" altLang="ko-KR" sz="1600" b="1" dirty="0">
              <a:solidFill>
                <a:srgbClr val="FF7C8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B46563-4EC9-8A5E-36CD-C3BB2A9200F8}"/>
              </a:ext>
            </a:extLst>
          </p:cNvPr>
          <p:cNvSpPr txBox="1"/>
          <p:nvPr/>
        </p:nvSpPr>
        <p:spPr>
          <a:xfrm>
            <a:off x="704850" y="6492174"/>
            <a:ext cx="381105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hlinkClick r:id="rId8"/>
              </a:rPr>
              <a:t>https://www.patrick-wied.at/projects/heatmap-keyboard/</a:t>
            </a:r>
            <a:endParaRPr lang="en-US" altLang="ko-KR" sz="1100" dirty="0"/>
          </a:p>
          <a:p>
            <a:endParaRPr lang="ko-KR" altLang="en-US" sz="11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E6838B8-DC07-54DC-17B8-25004FCC3C93}"/>
              </a:ext>
            </a:extLst>
          </p:cNvPr>
          <p:cNvSpPr txBox="1"/>
          <p:nvPr/>
        </p:nvSpPr>
        <p:spPr>
          <a:xfrm>
            <a:off x="107547" y="6449817"/>
            <a:ext cx="10510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참고 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677249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EBEA0A-78A9-705E-16BD-361E23643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73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FD58C5-5DFF-3A3E-30A4-096C49C9E37A}"/>
              </a:ext>
            </a:extLst>
          </p:cNvPr>
          <p:cNvSpPr txBox="1"/>
          <p:nvPr/>
        </p:nvSpPr>
        <p:spPr>
          <a:xfrm>
            <a:off x="435499" y="320119"/>
            <a:ext cx="106008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시각화 결과 </a:t>
            </a:r>
            <a:r>
              <a:rPr lang="en-US" altLang="ko-KR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길이 </a:t>
            </a:r>
            <a:r>
              <a:rPr lang="en-US" altLang="ko-KR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&amp; </a:t>
            </a:r>
            <a:r>
              <a: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특수문자</a:t>
            </a:r>
            <a:endParaRPr lang="ko-KR" altLang="en-US" sz="36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A2AA47-8957-1419-3505-84C4BCB1E973}"/>
              </a:ext>
            </a:extLst>
          </p:cNvPr>
          <p:cNvSpPr txBox="1"/>
          <p:nvPr/>
        </p:nvSpPr>
        <p:spPr>
          <a:xfrm>
            <a:off x="90948" y="5517516"/>
            <a:ext cx="6341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6~10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자리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 비밀번호는 많이 뚫리고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-US" altLang="ko-KR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자리부터 급격히 줄어든 모습</a:t>
            </a:r>
            <a:endParaRPr lang="en-US" altLang="ko-KR" sz="1600" b="1" dirty="0">
              <a:solidFill>
                <a:srgbClr val="FF7C8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F43FC7C-D8AC-A921-C180-756B443B3B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55" y="1565278"/>
            <a:ext cx="5586518" cy="3727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87ECE4-85AF-D1CA-92E9-D95DD6CA6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715" y="260726"/>
            <a:ext cx="4959969" cy="329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520305CF-1CB4-9797-F4DE-DAC646174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0062" y="504303"/>
            <a:ext cx="2387864" cy="1605219"/>
          </a:xfrm>
          <a:prstGeom prst="rect">
            <a:avLst/>
          </a:prstGeom>
          <a:noFill/>
          <a:ln w="38100">
            <a:solidFill>
              <a:srgbClr val="FF7C8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5AF27A4C-F10F-3E72-52D1-5DF7B3D85455}"/>
              </a:ext>
            </a:extLst>
          </p:cNvPr>
          <p:cNvCxnSpPr>
            <a:cxnSpLocks/>
          </p:cNvCxnSpPr>
          <p:nvPr/>
        </p:nvCxnSpPr>
        <p:spPr>
          <a:xfrm flipH="1">
            <a:off x="7419975" y="2109522"/>
            <a:ext cx="1639157" cy="674290"/>
          </a:xfrm>
          <a:prstGeom prst="straightConnector1">
            <a:avLst/>
          </a:prstGeom>
          <a:ln w="76200">
            <a:solidFill>
              <a:srgbClr val="FF7C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3F6617C8-E995-FB99-6CC2-B238D7CDE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715" y="3615293"/>
            <a:ext cx="5252471" cy="2609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7B16FE-8654-2F33-30CA-3DFF77FEC977}"/>
              </a:ext>
            </a:extLst>
          </p:cNvPr>
          <p:cNvSpPr txBox="1"/>
          <p:nvPr/>
        </p:nvSpPr>
        <p:spPr>
          <a:xfrm>
            <a:off x="8400234" y="3863095"/>
            <a:ext cx="273944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_   .    !    @  -</a:t>
            </a:r>
          </a:p>
          <a:p>
            <a:endParaRPr lang="en-US" altLang="ko-KR" sz="3200" b="1" dirty="0">
              <a:solidFill>
                <a:srgbClr val="FF5757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3200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나란히 </a:t>
            </a:r>
            <a:r>
              <a:rPr lang="en-US" altLang="ko-KR" sz="3200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1~5</a:t>
            </a:r>
            <a:r>
              <a:rPr lang="ko-KR" altLang="en-US" sz="3200" b="1" dirty="0">
                <a:solidFill>
                  <a:srgbClr val="FF575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등</a:t>
            </a:r>
            <a:endParaRPr lang="en-US" altLang="ko-KR" sz="3200" b="1" dirty="0">
              <a:solidFill>
                <a:srgbClr val="FF5757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4C3CF0-4732-EAE5-4470-5780121FBE05}"/>
              </a:ext>
            </a:extLst>
          </p:cNvPr>
          <p:cNvSpPr txBox="1"/>
          <p:nvPr/>
        </p:nvSpPr>
        <p:spPr>
          <a:xfrm>
            <a:off x="4684295" y="6403324"/>
            <a:ext cx="737023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특수문자 자체는 </a:t>
            </a:r>
            <a:r>
              <a:rPr lang="ko-KR" altLang="en-US" sz="1600" b="1" dirty="0">
                <a:solidFill>
                  <a:srgbClr val="FF7C8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포함을 하는 것 만으로도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엄청나게 보안을 높아지는 것을 볼 수 있다</a:t>
            </a:r>
            <a:r>
              <a:rPr lang="en-US" altLang="ko-KR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1737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533</Words>
  <Application>Microsoft Office PowerPoint</Application>
  <PresentationFormat>와이드스크린</PresentationFormat>
  <Paragraphs>82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Arial</vt:lpstr>
      <vt:lpstr>나눔고딕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박승환</dc:creator>
  <cp:lastModifiedBy>명근 손</cp:lastModifiedBy>
  <cp:revision>67</cp:revision>
  <dcterms:created xsi:type="dcterms:W3CDTF">2023-12-08T16:10:08Z</dcterms:created>
  <dcterms:modified xsi:type="dcterms:W3CDTF">2023-12-10T23:22:27Z</dcterms:modified>
</cp:coreProperties>
</file>

<file path=docProps/thumbnail.jpeg>
</file>